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2" d="100"/>
          <a:sy n="62" d="100"/>
        </p:scale>
        <p:origin x="-2184" y="-1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Родители</c:v>
                </c:pt>
                <c:pt idx="1">
                  <c:v>Учителя школы</c:v>
                </c:pt>
                <c:pt idx="2">
                  <c:v>Друзья/знакомые</c:v>
                </c:pt>
                <c:pt idx="3">
                  <c:v>Самостоятельно</c:v>
                </c:pt>
                <c:pt idx="4">
                  <c:v>Близость колледжа к дому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</c:v>
                </c:pt>
                <c:pt idx="1">
                  <c:v>33</c:v>
                </c:pt>
                <c:pt idx="2">
                  <c:v>3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45991318576066165"/>
          <c:h val="0.656202898833190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 работе студенческого актива (Студенческий Совет)</c:v>
                </c:pt>
                <c:pt idx="1">
                  <c:v>спортивных секциях, кружках, клубах;</c:v>
                </c:pt>
                <c:pt idx="2">
                  <c:v>в художественной самодеятельности,</c:v>
                </c:pt>
                <c:pt idx="3">
                  <c:v>волонтерской организации;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53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1451285832901"/>
          <c:y val="1.4669739611756456E-2"/>
          <c:w val="0.47385487141670996"/>
          <c:h val="0.98533026038824356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45991318576066165"/>
          <c:h val="0.656202898833190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буду рекомендовать</c:v>
                </c:pt>
                <c:pt idx="1">
                  <c:v>не буду рекомендовать
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28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1451285832901"/>
          <c:y val="1.4669739611756456E-2"/>
          <c:w val="0.47385487141670996"/>
          <c:h val="0.98533026038824356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52352357615684497"/>
          <c:h val="0.79595687331536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у меня есть целенаправленное желание получить выбранную профессию и затем работать по специальности</c:v>
                </c:pt>
                <c:pt idx="1">
                  <c:v>работа родителей по этой же специальности</c:v>
                </c:pt>
                <c:pt idx="2">
                  <c:v>настойчивые советы родителей и родственников</c:v>
                </c:pt>
                <c:pt idx="3">
                  <c:v>нежелание учиться дальше в средней школе</c:v>
                </c:pt>
                <c:pt idx="4">
                  <c:v>надо же получить хоть какуюнибудь профессию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</c:v>
                </c:pt>
                <c:pt idx="1">
                  <c:v>21</c:v>
                </c:pt>
                <c:pt idx="2">
                  <c:v>22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3276074670166"/>
          <c:y val="0.11386866735997621"/>
          <c:w val="0.41040297280973514"/>
          <c:h val="0.8861313326400237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52352357615684497"/>
          <c:h val="0.79595687331536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Полностью удовлетворён</c:v>
                </c:pt>
                <c:pt idx="1">
                  <c:v>Скорее удовлетворён</c:v>
                </c:pt>
                <c:pt idx="2">
                  <c:v>Не очень удовлетворён </c:v>
                </c:pt>
                <c:pt idx="3">
                  <c:v>Совсем не удовлетворён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28</c:v>
                </c:pt>
                <c:pt idx="2">
                  <c:v>26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3276074670166"/>
          <c:y val="0.11386866735997621"/>
          <c:w val="0.41040297280973514"/>
          <c:h val="0.8861313326400237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52352357615684497"/>
          <c:h val="0.79595687331536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Нет, не испытываю трудностей</c:v>
                </c:pt>
                <c:pt idx="1">
                  <c:v>Да, высокая учебная нагрузка</c:v>
                </c:pt>
                <c:pt idx="2">
                  <c:v>Да, отсутствие интереса к дисциплинам</c:v>
                </c:pt>
                <c:pt idx="3">
                  <c:v>Да, трудности в общении с педагогом</c:v>
                </c:pt>
                <c:pt idx="4">
                  <c:v>Да, трудности в общении с одногруппниками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</c:v>
                </c:pt>
                <c:pt idx="1">
                  <c:v>28</c:v>
                </c:pt>
                <c:pt idx="2">
                  <c:v>21</c:v>
                </c:pt>
                <c:pt idx="3">
                  <c:v>10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3276074670166"/>
          <c:y val="0.11386866735997621"/>
          <c:w val="0.41040297280973514"/>
          <c:h val="0.8861313326400237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52352357615684497"/>
          <c:h val="0.79595687331536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28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3276074670166"/>
          <c:y val="0.11386866735997621"/>
          <c:w val="0.41040297280973514"/>
          <c:h val="0.8861313326400237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52352357615684497"/>
          <c:h val="0.79595687331536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Довольно высокий</c:v>
                </c:pt>
                <c:pt idx="2">
                  <c:v>На среднем уровне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39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3276074670166"/>
          <c:y val="0.11386866735997621"/>
          <c:w val="0.41040297280973514"/>
          <c:h val="0.8861313326400237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52352357615684497"/>
          <c:h val="0.79595687331536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3276074670166"/>
          <c:y val="0.11386866735997621"/>
          <c:w val="0.41040297280973514"/>
          <c:h val="0.8861313326400237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52352357615684497"/>
          <c:h val="0.79595687331536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Хвалить</c:v>
                </c:pt>
                <c:pt idx="1">
                  <c:v>Подбадривать</c:v>
                </c:pt>
                <c:pt idx="2">
                  <c:v>Делать замечание</c:v>
                </c:pt>
                <c:pt idx="3">
                  <c:v>Ругать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18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3276074670166"/>
          <c:y val="0.11386866735997621"/>
          <c:w val="0.41040297280973514"/>
          <c:h val="0.8861313326400237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9191792945617E-2"/>
          <c:y val="0.10521114106019766"/>
          <c:w val="0.45991318576066165"/>
          <c:h val="0.656202898833190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участие в художественной самодеятельности, занятие какимлибо видом искусства: музыка, литературное творчество, рисование, танцы, вокал, театр и тд.</c:v>
                </c:pt>
                <c:pt idx="1">
                  <c:v>спорт</c:v>
                </c:pt>
                <c:pt idx="2">
                  <c:v>компьютерные игры</c:v>
                </c:pt>
                <c:pt idx="3">
                  <c:v>ничем не занимаюсь</c:v>
                </c:pt>
                <c:pt idx="4">
                  <c:v>подрабатываю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</c:v>
                </c:pt>
                <c:pt idx="1">
                  <c:v>26</c:v>
                </c:pt>
                <c:pt idx="2">
                  <c:v>13</c:v>
                </c:pt>
                <c:pt idx="3">
                  <c:v>15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1451285832901"/>
          <c:y val="1.4669739611756456E-2"/>
          <c:w val="0.47385487141670996"/>
          <c:h val="0.98533026038824356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0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49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845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902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56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15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5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7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5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5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9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0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0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21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34" y="114300"/>
            <a:ext cx="9977966" cy="1320800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Государственное бюджетное профессиональное образовательное учреждение Ростовской области «Донской промышленно-технический колледж (ПУ №8) им. Б.Н. Слюсаря»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17" y="3960680"/>
            <a:ext cx="4929760" cy="276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ЛОГО ДПТК осн 4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91490"/>
            <a:ext cx="2374900" cy="22517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63782" y="1939374"/>
            <a:ext cx="78139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Результаты опроса об удовлетворенности</a:t>
            </a:r>
          </a:p>
          <a:p>
            <a:pPr algn="ctr"/>
            <a:r>
              <a:rPr lang="ru-RU" sz="2000" b="1" dirty="0"/>
              <a:t>условиями, содержанием, организацией и</a:t>
            </a:r>
          </a:p>
          <a:p>
            <a:pPr algn="ctr"/>
            <a:r>
              <a:rPr lang="ru-RU" sz="2000" b="1" dirty="0"/>
              <a:t>качеством образовательного </a:t>
            </a:r>
            <a:r>
              <a:rPr lang="ru-RU" sz="2000" b="1" dirty="0" smtClean="0"/>
              <a:t>процесса  обучающихся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719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проводите свой досуг (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время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101210"/>
              </p:ext>
            </p:extLst>
          </p:nvPr>
        </p:nvGraphicFramePr>
        <p:xfrm>
          <a:off x="938386" y="701040"/>
          <a:ext cx="8845694" cy="615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98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формах студенческой жизни Вы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хотели бы принять участие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565904"/>
              </p:ext>
            </p:extLst>
          </p:nvPr>
        </p:nvGraphicFramePr>
        <p:xfrm>
          <a:off x="938386" y="701040"/>
          <a:ext cx="8845694" cy="615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91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Будете ли Вы рекомендовать обучение в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колледже другим людям?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282987"/>
              </p:ext>
            </p:extLst>
          </p:nvPr>
        </p:nvGraphicFramePr>
        <p:xfrm>
          <a:off x="938386" y="701040"/>
          <a:ext cx="8845694" cy="615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64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повлиял (что повлияло) на ваше решение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в колледже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33091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83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ваше отношение к выбранной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профессии/специальности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73629"/>
              </p:ext>
            </p:extLst>
          </p:nvPr>
        </p:nvGraphicFramePr>
        <p:xfrm>
          <a:off x="938386" y="883920"/>
          <a:ext cx="8596312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05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в целом своей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студенческой жизнью?</a:t>
            </a: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420936"/>
              </p:ext>
            </p:extLst>
          </p:nvPr>
        </p:nvGraphicFramePr>
        <p:xfrm>
          <a:off x="938386" y="883920"/>
          <a:ext cx="8596312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9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Испытываете ли Вы трудности в процессе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если да, то какие:</a:t>
            </a: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300474"/>
              </p:ext>
            </p:extLst>
          </p:nvPr>
        </p:nvGraphicFramePr>
        <p:xfrm>
          <a:off x="938386" y="883920"/>
          <a:ext cx="8596312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07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Вы оценили качество образования,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дает колледж?</a:t>
            </a: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846014"/>
              </p:ext>
            </p:extLst>
          </p:nvPr>
        </p:nvGraphicFramePr>
        <p:xfrm>
          <a:off x="938386" y="883920"/>
          <a:ext cx="8596312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7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Вы в целом оценили уровень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профессионализма педагогов колледжа:</a:t>
            </a: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253456"/>
              </p:ext>
            </p:extLst>
          </p:nvPr>
        </p:nvGraphicFramePr>
        <p:xfrm>
          <a:off x="938386" y="883920"/>
          <a:ext cx="8596312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0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ли у Вас отношения с группой?</a:t>
            </a: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666125"/>
              </p:ext>
            </p:extLst>
          </p:nvPr>
        </p:nvGraphicFramePr>
        <p:xfrm>
          <a:off x="938386" y="883920"/>
          <a:ext cx="8596312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90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присуще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куратору (руководителю)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Вам?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104736"/>
              </p:ext>
            </p:extLst>
          </p:nvPr>
        </p:nvGraphicFramePr>
        <p:xfrm>
          <a:off x="938386" y="883920"/>
          <a:ext cx="8596312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17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Другая 4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B43512"/>
      </a:accent1>
      <a:accent2>
        <a:srgbClr val="FFBD47"/>
      </a:accent2>
      <a:accent3>
        <a:srgbClr val="A22D3F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1248</TotalTime>
  <Words>112</Words>
  <Application>Microsoft Office PowerPoint</Application>
  <PresentationFormat>Произвольный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Государственное бюджетное профессиональное образовательное учреждение Ростовской области «Донской промышленно-технический колледж (ПУ №8) им. Б.Н. Слюсаря» </vt:lpstr>
      <vt:lpstr>Кто повлиял (что повлияло) на ваше решение учиться в колледже </vt:lpstr>
      <vt:lpstr>Каково ваше отношение к выбранной профессии/специальности</vt:lpstr>
      <vt:lpstr>Удовлетворены ли Вы в целом своей студенческой жизнью?</vt:lpstr>
      <vt:lpstr>Испытываете ли Вы трудности в процессе обучения, если да, то какие:</vt:lpstr>
      <vt:lpstr>Как бы Вы оценили качество образования, которое дает колледж?</vt:lpstr>
      <vt:lpstr>Как бы Вы в целом оценили уровень профессионализма педагогов колледжа:</vt:lpstr>
      <vt:lpstr>Хорошие ли у Вас отношения с группой?</vt:lpstr>
      <vt:lpstr>Что присуще куратору (руководителю) группы по отношению к Вам? </vt:lpstr>
      <vt:lpstr>Как Вы проводите свой досуг (свободное время): </vt:lpstr>
      <vt:lpstr>В каких формах студенческой жизни Вы хотели бы принять участие </vt:lpstr>
      <vt:lpstr>Будете ли Вы рекомендовать обучение в колледже другим людям?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аккредитационной экспертизы</dc:title>
  <dc:creator>Татьяна Титова</dc:creator>
  <cp:lastModifiedBy>user</cp:lastModifiedBy>
  <cp:revision>97</cp:revision>
  <dcterms:created xsi:type="dcterms:W3CDTF">2021-02-19T10:51:07Z</dcterms:created>
  <dcterms:modified xsi:type="dcterms:W3CDTF">2023-09-28T07:30:11Z</dcterms:modified>
</cp:coreProperties>
</file>